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5" r:id="rId13"/>
    <p:sldId id="266" r:id="rId14"/>
    <p:sldId id="267" r:id="rId15"/>
    <p:sldId id="263" r:id="rId16"/>
    <p:sldId id="264" r:id="rId17"/>
  </p:sldIdLst>
  <p:sldSz cx="24387175" cy="13716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40" d="100"/>
          <a:sy n="40" d="100"/>
        </p:scale>
        <p:origin x="96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pic>
        <p:nvPicPr>
          <p:cNvPr id="34" name="Image 33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  <p:pic>
        <p:nvPicPr>
          <p:cNvPr id="35" name="Image 34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pic>
        <p:nvPicPr>
          <p:cNvPr id="72" name="Image 71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  <p:pic>
        <p:nvPicPr>
          <p:cNvPr id="73" name="Image 72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pic>
        <p:nvPicPr>
          <p:cNvPr id="110" name="Image 109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  <p:pic>
        <p:nvPicPr>
          <p:cNvPr id="111" name="Image 110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pic>
        <p:nvPicPr>
          <p:cNvPr id="148" name="Image 147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  <p:pic>
        <p:nvPicPr>
          <p:cNvPr id="149" name="Image 148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84" name="PlaceHolder 5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60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pic>
        <p:nvPicPr>
          <p:cNvPr id="188" name="Image 187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  <p:pic>
        <p:nvPicPr>
          <p:cNvPr id="189" name="Image 188"/>
          <p:cNvPicPr/>
          <p:nvPr/>
        </p:nvPicPr>
        <p:blipFill>
          <a:blip r:embed="rId2"/>
          <a:stretch/>
        </p:blipFill>
        <p:spPr>
          <a:xfrm>
            <a:off x="3598200" y="-360"/>
            <a:ext cx="17190000" cy="1371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13715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2495960" y="716436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2495960" y="0"/>
            <a:ext cx="1190052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0" y="7164360"/>
            <a:ext cx="24386760" cy="6542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64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24386760" cy="137156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plan de texte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niveau de plan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Troisième niveau de plan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Quatrième niveau de plan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Cinquième niveau de plan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Sixième niveau de plan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Septième niveau de planDrag your picture here and Send to back</a:t>
            </a:r>
            <a:endParaRPr lang="en-US" sz="3200" b="0" strike="noStrike" spc="-1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texte-titre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4552200" y="3852360"/>
            <a:ext cx="3467160" cy="346680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Cliquez pour éditer le format du plan de texte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Second niveau de plan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Troisième niveau de plan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Quatrième niveau de plan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Cinquième niveau de plan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Sixième niveau de plan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Septième niveau de plan</a:t>
            </a:r>
          </a:p>
        </p:txBody>
      </p:sp>
      <p:sp>
        <p:nvSpPr>
          <p:cNvPr id="37" name="CustomShape 2"/>
          <p:cNvSpPr/>
          <p:nvPr/>
        </p:nvSpPr>
        <p:spPr>
          <a:xfrm>
            <a:off x="22764600" y="775080"/>
            <a:ext cx="689760" cy="6897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8" name="PlaceHolder 3"/>
          <p:cNvSpPr>
            <a:spLocks noGrp="1"/>
          </p:cNvSpPr>
          <p:nvPr>
            <p:ph type="sldNum"/>
          </p:nvPr>
        </p:nvSpPr>
        <p:spPr>
          <a:xfrm>
            <a:off x="22569480" y="712080"/>
            <a:ext cx="1064880" cy="729720"/>
          </a:xfrm>
          <a:prstGeom prst="rect">
            <a:avLst/>
          </a:prstGeom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FE9F1F63-36AC-4BFB-9BD8-E5861D3E5576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texte-titre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22764600" y="775080"/>
            <a:ext cx="689760" cy="6897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5" name="PlaceHolder 2"/>
          <p:cNvSpPr>
            <a:spLocks noGrp="1"/>
          </p:cNvSpPr>
          <p:nvPr>
            <p:ph type="sldNum"/>
          </p:nvPr>
        </p:nvSpPr>
        <p:spPr>
          <a:xfrm>
            <a:off x="22569480" y="712080"/>
            <a:ext cx="1064880" cy="729720"/>
          </a:xfrm>
          <a:prstGeom prst="rect">
            <a:avLst/>
          </a:prstGeom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311EA97F-060E-4273-BF90-A856C37EA52D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texte-titre</a:t>
            </a: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6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Cliquez pour éditer le format du plan de texte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43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Second niveau de plan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7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Troisième niveau de plan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7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Quatrième niveau de plan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Cinquième niveau de plan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Sixième niveau de plan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22764600" y="775080"/>
            <a:ext cx="689760" cy="689760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3" name="PlaceHolder 2"/>
          <p:cNvSpPr>
            <a:spLocks noGrp="1"/>
          </p:cNvSpPr>
          <p:nvPr>
            <p:ph type="sldNum"/>
          </p:nvPr>
        </p:nvSpPr>
        <p:spPr>
          <a:xfrm>
            <a:off x="22569480" y="712080"/>
            <a:ext cx="1064880" cy="729720"/>
          </a:xfrm>
          <a:prstGeom prst="rect">
            <a:avLst/>
          </a:prstGeom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BADFF3AE-99BB-4296-9FE6-F8F804041AFA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texte-titre</a:t>
            </a: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64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Cliquez pour éditer le format du plan de texte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43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Second niveau de plan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7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Troisième niveau de plan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7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Quatrième niveau de plan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Cinquième niveau de plan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Sixième niveau de plan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15"/>
          <p:cNvPicPr/>
          <p:nvPr/>
        </p:nvPicPr>
        <p:blipFill>
          <a:blip r:embed="rId14"/>
          <a:stretch/>
        </p:blipFill>
        <p:spPr>
          <a:xfrm>
            <a:off x="514800" y="2743560"/>
            <a:ext cx="13319640" cy="10362240"/>
          </a:xfrm>
          <a:prstGeom prst="rect">
            <a:avLst/>
          </a:prstGeom>
          <a:ln>
            <a:noFill/>
          </a:ln>
        </p:spPr>
      </p:pic>
      <p:sp>
        <p:nvSpPr>
          <p:cNvPr id="151" name="CustomShape 1"/>
          <p:cNvSpPr/>
          <p:nvPr/>
        </p:nvSpPr>
        <p:spPr>
          <a:xfrm>
            <a:off x="2711880" y="4659480"/>
            <a:ext cx="8827920" cy="5464800"/>
          </a:xfrm>
          <a:prstGeom prst="rect">
            <a:avLst/>
          </a:prstGeom>
          <a:solidFill>
            <a:srgbClr val="558ED5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2706120" y="4700160"/>
            <a:ext cx="8845920" cy="553824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Cliquez pour éditer le format du plan de texte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Second niveau de plan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Troisième niveau de plan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Quatrième niveau de plan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Cinquième niveau de plan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Sixième niveau de plan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1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Septième niveau de plan</a:t>
            </a:r>
          </a:p>
        </p:txBody>
      </p:sp>
      <p:sp>
        <p:nvSpPr>
          <p:cNvPr id="153" name="CustomShape 3"/>
          <p:cNvSpPr/>
          <p:nvPr/>
        </p:nvSpPr>
        <p:spPr>
          <a:xfrm>
            <a:off x="22764600" y="775080"/>
            <a:ext cx="689760" cy="6897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4" name="PlaceHolder 4"/>
          <p:cNvSpPr>
            <a:spLocks noGrp="1"/>
          </p:cNvSpPr>
          <p:nvPr>
            <p:ph type="sldNum"/>
          </p:nvPr>
        </p:nvSpPr>
        <p:spPr>
          <a:xfrm>
            <a:off x="22569480" y="712080"/>
            <a:ext cx="1064880" cy="729720"/>
          </a:xfrm>
          <a:prstGeom prst="rect">
            <a:avLst/>
          </a:prstGeom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36556D3A-4FCD-4D6E-874A-AAF5C43E1617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‹N°›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89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Cliquez pour éditer le format du texte-titre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Placeholder 8"/>
          <p:cNvPicPr/>
          <p:nvPr/>
        </p:nvPicPr>
        <p:blipFill>
          <a:blip r:embed="rId2"/>
          <a:srcRect t="7817" b="7817"/>
          <a:stretch/>
        </p:blipFill>
        <p:spPr>
          <a:xfrm>
            <a:off x="0" y="0"/>
            <a:ext cx="24386760" cy="13715640"/>
          </a:xfrm>
          <a:prstGeom prst="rect">
            <a:avLst/>
          </a:prstGeom>
          <a:ln>
            <a:noFill/>
          </a:ln>
        </p:spPr>
      </p:pic>
      <p:sp>
        <p:nvSpPr>
          <p:cNvPr id="191" name="CustomShape 1"/>
          <p:cNvSpPr/>
          <p:nvPr/>
        </p:nvSpPr>
        <p:spPr>
          <a:xfrm>
            <a:off x="0" y="-123120"/>
            <a:ext cx="24386760" cy="13749840"/>
          </a:xfrm>
          <a:prstGeom prst="rect">
            <a:avLst/>
          </a:prstGeom>
          <a:gradFill>
            <a:gsLst>
              <a:gs pos="33000">
                <a:srgbClr val="1E3453">
                  <a:alpha val="84000"/>
                </a:srgbClr>
              </a:gs>
              <a:gs pos="100000">
                <a:schemeClr val="accent2">
                  <a:alpha val="84000"/>
                </a:schemeClr>
              </a:gs>
            </a:gsLst>
            <a:lin ang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2" name="CustomShape 2"/>
          <p:cNvSpPr/>
          <p:nvPr/>
        </p:nvSpPr>
        <p:spPr>
          <a:xfrm>
            <a:off x="3659040" y="4191120"/>
            <a:ext cx="17130960" cy="293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Interrogation</a:t>
            </a:r>
            <a:endParaRPr lang="fr-FR" sz="7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fr-FR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 Multi-source/OPTSearch</a:t>
            </a:r>
            <a:endParaRPr lang="fr-FR" sz="7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6600600" y="4235400"/>
            <a:ext cx="11231640" cy="2939760"/>
          </a:xfrm>
          <a:prstGeom prst="rect">
            <a:avLst/>
          </a:prstGeom>
          <a:noFill/>
          <a:ln w="76320">
            <a:solidFill>
              <a:schemeClr val="bg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4" name="CustomShape 4"/>
          <p:cNvSpPr/>
          <p:nvPr/>
        </p:nvSpPr>
        <p:spPr>
          <a:xfrm>
            <a:off x="4451400" y="7391520"/>
            <a:ext cx="15573600" cy="110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/>
          <a:lstStyle/>
          <a:p>
            <a:pPr algn="ctr">
              <a:lnSpc>
                <a:spcPct val="100000"/>
              </a:lnSpc>
            </a:pPr>
            <a:r>
              <a:rPr lang="fr-FR" sz="43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Projet Interopérabilité </a:t>
            </a:r>
            <a:endParaRPr lang="fr-FR" sz="6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5"/>
          <p:cNvSpPr/>
          <p:nvPr/>
        </p:nvSpPr>
        <p:spPr>
          <a:xfrm>
            <a:off x="11104200" y="-1371600"/>
            <a:ext cx="2178000" cy="502884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6" name="CustomShape 6"/>
          <p:cNvSpPr/>
          <p:nvPr/>
        </p:nvSpPr>
        <p:spPr>
          <a:xfrm>
            <a:off x="11507760" y="1676520"/>
            <a:ext cx="1371240" cy="1425600"/>
          </a:xfrm>
          <a:custGeom>
            <a:avLst/>
            <a:gdLst/>
            <a:ahLst/>
            <a:cxnLst/>
            <a:rect l="l" t="t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7" name="CustomShape 7"/>
          <p:cNvSpPr/>
          <p:nvPr/>
        </p:nvSpPr>
        <p:spPr>
          <a:xfrm>
            <a:off x="7920000" y="8686800"/>
            <a:ext cx="8616600" cy="380952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anchor="ctr"/>
          <a:lstStyle/>
          <a:p>
            <a:pPr>
              <a:lnSpc>
                <a:spcPct val="100000"/>
              </a:lnSpc>
            </a:pPr>
            <a:r>
              <a:rPr lang="fr-FR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PRESENTED BY:   Kahina OUZIA				   Mamadou BAH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fr-FR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 Marouane GAZOUZI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36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   			   Arslen REMACI 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4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4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500"/>
                                        <p:tgtEl>
                                          <p:spTgt spid="194">
                                            <p:txEl>
                                              <p:pRg st="0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34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2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CustomShape 5"/>
          <p:cNvSpPr/>
          <p:nvPr/>
        </p:nvSpPr>
        <p:spPr>
          <a:xfrm>
            <a:off x="9962280" y="2529720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CustomShape 6"/>
          <p:cNvSpPr/>
          <p:nvPr/>
        </p:nvSpPr>
        <p:spPr>
          <a:xfrm>
            <a:off x="10523520" y="2774160"/>
            <a:ext cx="3294360" cy="792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Text Source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6"/>
          <p:cNvSpPr/>
          <p:nvPr/>
        </p:nvSpPr>
        <p:spPr>
          <a:xfrm>
            <a:off x="2211480" y="3920400"/>
            <a:ext cx="21270240" cy="942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marL="857250" indent="-857250" algn="just">
              <a:lnSpc>
                <a:spcPct val="150000"/>
              </a:lnSpc>
              <a:buFontTx/>
              <a:buChar char="-"/>
            </a:pPr>
            <a:r>
              <a:rPr lang="fr-FR" sz="66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Récupération du mot clé </a:t>
            </a: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r>
              <a:rPr lang="fr-FR" sz="6600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 Recherche par ligne dans le texte </a:t>
            </a: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r>
              <a:rPr lang="fr-FR" sz="6600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Stockage des résultats dans une liste</a:t>
            </a: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</a:t>
            </a:r>
            <a:r>
              <a:rPr lang="fr-FR" sz="66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Renvoi de la liste au médiateur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005867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3278160" y="5638680"/>
            <a:ext cx="1677708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19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Démo</a:t>
            </a:r>
            <a:endParaRPr lang="fr-FR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0" y="-79920"/>
            <a:ext cx="24386760" cy="13795560"/>
          </a:xfrm>
          <a:prstGeom prst="rect">
            <a:avLst/>
          </a:prstGeom>
          <a:solidFill>
            <a:srgbClr val="1E3453">
              <a:alpha val="79000"/>
            </a:srgb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7" name="CustomShape 2"/>
          <p:cNvSpPr/>
          <p:nvPr/>
        </p:nvSpPr>
        <p:spPr>
          <a:xfrm>
            <a:off x="3659040" y="4446000"/>
            <a:ext cx="17130960" cy="242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10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THANKS FOR YOU</a:t>
            </a:r>
            <a:endParaRPr lang="fr-FR" sz="75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3994200" y="4235400"/>
            <a:ext cx="16444080" cy="2939760"/>
          </a:xfrm>
          <a:prstGeom prst="rect">
            <a:avLst/>
          </a:prstGeom>
          <a:noFill/>
          <a:ln w="76320">
            <a:solidFill>
              <a:schemeClr val="bg1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89" name="CustomShape 4"/>
          <p:cNvSpPr/>
          <p:nvPr/>
        </p:nvSpPr>
        <p:spPr>
          <a:xfrm>
            <a:off x="11104200" y="-1371600"/>
            <a:ext cx="2178000" cy="5028840"/>
          </a:xfrm>
          <a:prstGeom prst="roundRect">
            <a:avLst>
              <a:gd name="adj" fmla="val 16667"/>
            </a:avLst>
          </a:prstGeom>
          <a:solidFill>
            <a:schemeClr val="accent2">
              <a:alpha val="86000"/>
            </a:schemeClr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1983600" y="7459920"/>
            <a:ext cx="6176880" cy="376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/>
          <a:lstStyle/>
          <a:p>
            <a:pPr algn="r">
              <a:lnSpc>
                <a:spcPct val="90000"/>
              </a:lnSpc>
            </a:pPr>
            <a:r>
              <a:rPr lang="fr-FR" sz="5300" b="0" strike="noStrike" spc="-1">
                <a:solidFill>
                  <a:srgbClr val="5B5B5B"/>
                </a:solidFill>
                <a:uFill>
                  <a:solidFill>
                    <a:srgbClr val="FFFFFF"/>
                  </a:solidFill>
                </a:uFill>
                <a:latin typeface="Source Sans Pro Light"/>
              </a:rPr>
              <a:t>User confused: which queries should I made?</a:t>
            </a:r>
            <a:endParaRPr lang="fr-FR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11241000" y="4471200"/>
            <a:ext cx="11328480" cy="146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0" bIns="0" anchor="ctr"/>
          <a:lstStyle/>
          <a:p>
            <a:pPr>
              <a:lnSpc>
                <a:spcPct val="100000"/>
              </a:lnSpc>
            </a:pPr>
            <a:r>
              <a:rPr lang="fr-FR" sz="4800" b="0" strike="noStrike" spc="-1">
                <a:solidFill>
                  <a:srgbClr val="4D6D92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Pourquoi une interrogation Multi-source?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11963880" y="6148800"/>
            <a:ext cx="10605240" cy="34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marL="457200" indent="-456840">
              <a:lnSpc>
                <a:spcPct val="130000"/>
              </a:lnSpc>
              <a:buClr>
                <a:srgbClr val="797979"/>
              </a:buClr>
              <a:buFont typeface="StarSymbol"/>
              <a:buChar char="-"/>
            </a:pPr>
            <a:r>
              <a:rPr lang="fr-FR" sz="36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Éviter de faire plusieurs recherches par l’utilisateur.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30000"/>
              </a:lnSpc>
              <a:buClr>
                <a:srgbClr val="797979"/>
              </a:buClr>
              <a:buFont typeface="StarSymbol"/>
              <a:buChar char="-"/>
            </a:pPr>
            <a:r>
              <a:rPr lang="fr-FR" sz="36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Fédérer un ensemble de sources d'informations.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30000"/>
              </a:lnSpc>
              <a:buClr>
                <a:srgbClr val="797979"/>
              </a:buClr>
              <a:buFont typeface="StarSymbol"/>
              <a:buChar char="-"/>
            </a:pPr>
            <a:r>
              <a:rPr lang="fr-FR" sz="36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Interface utilisateur.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Line 4"/>
          <p:cNvSpPr/>
          <p:nvPr/>
        </p:nvSpPr>
        <p:spPr>
          <a:xfrm>
            <a:off x="9754920" y="4601160"/>
            <a:ext cx="360" cy="6112080"/>
          </a:xfrm>
          <a:prstGeom prst="line">
            <a:avLst/>
          </a:prstGeom>
          <a:ln w="3240">
            <a:solidFill>
              <a:schemeClr val="tx2">
                <a:lumMod val="60000"/>
                <a:lumOff val="40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02" name="TextShape 5"/>
          <p:cNvSpPr txBox="1"/>
          <p:nvPr/>
        </p:nvSpPr>
        <p:spPr>
          <a:xfrm>
            <a:off x="22569480" y="712080"/>
            <a:ext cx="1064880" cy="729720"/>
          </a:xfrm>
          <a:prstGeom prst="rect">
            <a:avLst/>
          </a:prstGeom>
          <a:noFill/>
          <a:ln>
            <a:noFill/>
          </a:ln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A0872306-E587-4D23-9BD3-8D4D7585E414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2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3797640" y="1739160"/>
            <a:ext cx="1677708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5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Introduction</a:t>
            </a:r>
            <a:endParaRPr lang="fr-FR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7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" name="Espace réservé pour une image  3"/>
          <p:cNvPicPr/>
          <p:nvPr/>
        </p:nvPicPr>
        <p:blipFill>
          <a:blip r:embed="rId2"/>
          <a:srcRect l="4490" r="4490"/>
          <a:stretch/>
        </p:blipFill>
        <p:spPr>
          <a:xfrm>
            <a:off x="4552200" y="3852360"/>
            <a:ext cx="3467160" cy="3466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13544280" y="6458760"/>
            <a:ext cx="1803240" cy="85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fr-FR" sz="5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3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18105840" y="6458760"/>
            <a:ext cx="1803240" cy="85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ctr">
              <a:lnSpc>
                <a:spcPct val="100000"/>
              </a:lnSpc>
            </a:pPr>
            <a:r>
              <a:rPr lang="fr-FR" sz="5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4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3331800" y="10042200"/>
            <a:ext cx="4088520" cy="54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0" bIns="0" anchor="ctr"/>
          <a:lstStyle/>
          <a:p>
            <a:pPr algn="ctr">
              <a:lnSpc>
                <a:spcPct val="100000"/>
              </a:lnSpc>
            </a:pPr>
            <a:r>
              <a:rPr lang="fr-FR" sz="3600" b="0" strike="noStrike" spc="-1">
                <a:solidFill>
                  <a:srgbClr val="4D6D92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Javafx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CustomShape 4"/>
          <p:cNvSpPr/>
          <p:nvPr/>
        </p:nvSpPr>
        <p:spPr>
          <a:xfrm>
            <a:off x="3331800" y="10498680"/>
            <a:ext cx="4088520" cy="236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3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Framework Java: creating and delivering desktop applications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7963200" y="10042200"/>
            <a:ext cx="4088520" cy="54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0" bIns="0" anchor="ctr"/>
          <a:lstStyle/>
          <a:p>
            <a:pPr algn="ctr">
              <a:lnSpc>
                <a:spcPct val="100000"/>
              </a:lnSpc>
            </a:pPr>
            <a:r>
              <a:rPr lang="fr-FR" sz="3600" b="0" strike="noStrike" spc="-1">
                <a:solidFill>
                  <a:srgbClr val="1BAAAA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Access/SQL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7963200" y="10803600"/>
            <a:ext cx="4088520" cy="236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3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data source : dataset  of 5000 movies from www.imdb.com.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30000"/>
              </a:lnSpc>
            </a:pP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7"/>
          <p:cNvSpPr/>
          <p:nvPr/>
        </p:nvSpPr>
        <p:spPr>
          <a:xfrm>
            <a:off x="12335040" y="10042200"/>
            <a:ext cx="4088520" cy="54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0" bIns="0" anchor="ctr"/>
          <a:lstStyle/>
          <a:p>
            <a:pPr algn="ctr">
              <a:lnSpc>
                <a:spcPct val="100000"/>
              </a:lnSpc>
            </a:pPr>
            <a:r>
              <a:rPr lang="fr-FR" sz="3600" b="0" strike="noStrike" spc="-1">
                <a:solidFill>
                  <a:srgbClr val="7CB554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XML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8"/>
          <p:cNvSpPr/>
          <p:nvPr/>
        </p:nvSpPr>
        <p:spPr>
          <a:xfrm>
            <a:off x="12335040" y="10498680"/>
            <a:ext cx="4088520" cy="236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3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XML file : based on www.allocine.com database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9"/>
          <p:cNvSpPr/>
          <p:nvPr/>
        </p:nvSpPr>
        <p:spPr>
          <a:xfrm>
            <a:off x="16966440" y="10042200"/>
            <a:ext cx="4088520" cy="54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0" bIns="0" anchor="ctr"/>
          <a:lstStyle/>
          <a:p>
            <a:pPr algn="ctr">
              <a:lnSpc>
                <a:spcPct val="100000"/>
              </a:lnSpc>
            </a:pPr>
            <a:r>
              <a:rPr lang="fr-FR" sz="3600" b="0" strike="noStrike" spc="-1">
                <a:solidFill>
                  <a:srgbClr val="F8BF4D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Text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10"/>
          <p:cNvSpPr/>
          <p:nvPr/>
        </p:nvSpPr>
        <p:spPr>
          <a:xfrm>
            <a:off x="16968240" y="10948320"/>
            <a:ext cx="4088520" cy="236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/>
          <a:lstStyle/>
          <a:p>
            <a:pPr algn="ctr">
              <a:lnSpc>
                <a:spcPct val="13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Text file : file of 14000 movies from www.imdb.com.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30000"/>
              </a:lnSpc>
            </a:pP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3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TextShape 11"/>
          <p:cNvSpPr txBox="1"/>
          <p:nvPr/>
        </p:nvSpPr>
        <p:spPr>
          <a:xfrm>
            <a:off x="22569480" y="712080"/>
            <a:ext cx="1064880" cy="729720"/>
          </a:xfrm>
          <a:prstGeom prst="rect">
            <a:avLst/>
          </a:prstGeom>
          <a:noFill/>
          <a:ln>
            <a:noFill/>
          </a:ln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83331720-1901-4FBE-A544-002BC9BD9310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3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7" name="CustomShape 12"/>
          <p:cNvSpPr/>
          <p:nvPr/>
        </p:nvSpPr>
        <p:spPr>
          <a:xfrm>
            <a:off x="3797640" y="1315800"/>
            <a:ext cx="1677708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5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Tools and technologies</a:t>
            </a:r>
            <a:endParaRPr lang="fr-FR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13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14"/>
          <p:cNvSpPr/>
          <p:nvPr/>
        </p:nvSpPr>
        <p:spPr>
          <a:xfrm>
            <a:off x="0" y="90000"/>
            <a:ext cx="360" cy="2764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20" name="Image 5"/>
          <p:cNvPicPr/>
          <p:nvPr/>
        </p:nvPicPr>
        <p:blipFill>
          <a:blip r:embed="rId2"/>
          <a:stretch/>
        </p:blipFill>
        <p:spPr>
          <a:xfrm>
            <a:off x="8326440" y="6055560"/>
            <a:ext cx="1789200" cy="3116160"/>
          </a:xfrm>
          <a:prstGeom prst="rect">
            <a:avLst/>
          </a:prstGeom>
          <a:ln>
            <a:noFill/>
          </a:ln>
        </p:spPr>
      </p:pic>
      <p:pic>
        <p:nvPicPr>
          <p:cNvPr id="221" name="Image 4"/>
          <p:cNvPicPr/>
          <p:nvPr/>
        </p:nvPicPr>
        <p:blipFill>
          <a:blip r:embed="rId3"/>
          <a:stretch/>
        </p:blipFill>
        <p:spPr>
          <a:xfrm>
            <a:off x="8862120" y="5911920"/>
            <a:ext cx="3281760" cy="3000600"/>
          </a:xfrm>
          <a:prstGeom prst="rect">
            <a:avLst/>
          </a:prstGeom>
          <a:ln>
            <a:noFill/>
          </a:ln>
        </p:spPr>
      </p:pic>
      <p:pic>
        <p:nvPicPr>
          <p:cNvPr id="222" name="Image 6"/>
          <p:cNvPicPr/>
          <p:nvPr/>
        </p:nvPicPr>
        <p:blipFill>
          <a:blip r:embed="rId4"/>
          <a:stretch/>
        </p:blipFill>
        <p:spPr>
          <a:xfrm>
            <a:off x="12391200" y="5887800"/>
            <a:ext cx="3249720" cy="3249720"/>
          </a:xfrm>
          <a:prstGeom prst="rect">
            <a:avLst/>
          </a:prstGeom>
          <a:ln>
            <a:noFill/>
          </a:ln>
        </p:spPr>
      </p:pic>
      <p:pic>
        <p:nvPicPr>
          <p:cNvPr id="223" name="Image 7"/>
          <p:cNvPicPr/>
          <p:nvPr/>
        </p:nvPicPr>
        <p:blipFill>
          <a:blip r:embed="rId5"/>
          <a:stretch/>
        </p:blipFill>
        <p:spPr>
          <a:xfrm>
            <a:off x="17323200" y="5791320"/>
            <a:ext cx="2585880" cy="3336480"/>
          </a:xfrm>
          <a:prstGeom prst="rect">
            <a:avLst/>
          </a:prstGeom>
          <a:ln>
            <a:noFill/>
          </a:ln>
        </p:spPr>
      </p:pic>
      <p:pic>
        <p:nvPicPr>
          <p:cNvPr id="224" name="Image 8"/>
          <p:cNvPicPr/>
          <p:nvPr/>
        </p:nvPicPr>
        <p:blipFill>
          <a:blip r:embed="rId6"/>
          <a:stretch/>
        </p:blipFill>
        <p:spPr>
          <a:xfrm>
            <a:off x="2608560" y="6631920"/>
            <a:ext cx="4571280" cy="2285280"/>
          </a:xfrm>
          <a:prstGeom prst="rect">
            <a:avLst/>
          </a:prstGeom>
          <a:ln>
            <a:noFill/>
          </a:ln>
        </p:spPr>
      </p:pic>
      <p:sp>
        <p:nvSpPr>
          <p:cNvPr id="225" name="CustomShape 15"/>
          <p:cNvSpPr/>
          <p:nvPr/>
        </p:nvSpPr>
        <p:spPr>
          <a:xfrm>
            <a:off x="7088040" y="2605680"/>
            <a:ext cx="2433960" cy="21945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226" name="CustomShape 16"/>
          <p:cNvSpPr/>
          <p:nvPr/>
        </p:nvSpPr>
        <p:spPr>
          <a:xfrm>
            <a:off x="7697880" y="3200400"/>
            <a:ext cx="1105920" cy="1055160"/>
          </a:xfrm>
          <a:custGeom>
            <a:avLst/>
            <a:gdLst/>
            <a:ahLst/>
            <a:cxnLst/>
            <a:rect l="l" t="t" r="r" b="b"/>
            <a:pathLst>
              <a:path w="1588" h="1682">
                <a:moveTo>
                  <a:pt x="1530" y="1405"/>
                </a:moveTo>
                <a:cubicBezTo>
                  <a:pt x="995" y="870"/>
                  <a:pt x="995" y="870"/>
                  <a:pt x="995" y="870"/>
                </a:cubicBezTo>
                <a:cubicBezTo>
                  <a:pt x="995" y="862"/>
                  <a:pt x="986" y="862"/>
                  <a:pt x="978" y="853"/>
                </a:cubicBezTo>
                <a:cubicBezTo>
                  <a:pt x="1078" y="753"/>
                  <a:pt x="1078" y="753"/>
                  <a:pt x="1078" y="753"/>
                </a:cubicBezTo>
                <a:cubicBezTo>
                  <a:pt x="1078" y="753"/>
                  <a:pt x="1086" y="744"/>
                  <a:pt x="1086" y="736"/>
                </a:cubicBezTo>
                <a:cubicBezTo>
                  <a:pt x="1212" y="786"/>
                  <a:pt x="1362" y="761"/>
                  <a:pt x="1463" y="661"/>
                </a:cubicBezTo>
                <a:cubicBezTo>
                  <a:pt x="1538" y="586"/>
                  <a:pt x="1570" y="485"/>
                  <a:pt x="1562" y="377"/>
                </a:cubicBezTo>
                <a:cubicBezTo>
                  <a:pt x="1562" y="368"/>
                  <a:pt x="1554" y="352"/>
                  <a:pt x="1546" y="352"/>
                </a:cubicBezTo>
                <a:cubicBezTo>
                  <a:pt x="1538" y="352"/>
                  <a:pt x="1521" y="352"/>
                  <a:pt x="1513" y="360"/>
                </a:cubicBezTo>
                <a:cubicBezTo>
                  <a:pt x="1346" y="527"/>
                  <a:pt x="1346" y="527"/>
                  <a:pt x="1346" y="527"/>
                </a:cubicBezTo>
                <a:cubicBezTo>
                  <a:pt x="1170" y="485"/>
                  <a:pt x="1170" y="485"/>
                  <a:pt x="1170" y="485"/>
                </a:cubicBezTo>
                <a:cubicBezTo>
                  <a:pt x="1120" y="310"/>
                  <a:pt x="1120" y="310"/>
                  <a:pt x="1120" y="310"/>
                </a:cubicBezTo>
                <a:cubicBezTo>
                  <a:pt x="1287" y="134"/>
                  <a:pt x="1287" y="134"/>
                  <a:pt x="1287" y="134"/>
                </a:cubicBezTo>
                <a:cubicBezTo>
                  <a:pt x="1296" y="126"/>
                  <a:pt x="1304" y="118"/>
                  <a:pt x="1296" y="101"/>
                </a:cubicBezTo>
                <a:cubicBezTo>
                  <a:pt x="1296" y="92"/>
                  <a:pt x="1287" y="84"/>
                  <a:pt x="1270" y="84"/>
                </a:cubicBezTo>
                <a:cubicBezTo>
                  <a:pt x="1170" y="76"/>
                  <a:pt x="1061" y="109"/>
                  <a:pt x="995" y="184"/>
                </a:cubicBezTo>
                <a:cubicBezTo>
                  <a:pt x="886" y="285"/>
                  <a:pt x="861" y="435"/>
                  <a:pt x="911" y="561"/>
                </a:cubicBezTo>
                <a:cubicBezTo>
                  <a:pt x="903" y="569"/>
                  <a:pt x="903" y="569"/>
                  <a:pt x="894" y="577"/>
                </a:cubicBezTo>
                <a:cubicBezTo>
                  <a:pt x="752" y="711"/>
                  <a:pt x="752" y="711"/>
                  <a:pt x="752" y="711"/>
                </a:cubicBezTo>
                <a:cubicBezTo>
                  <a:pt x="501" y="452"/>
                  <a:pt x="501" y="452"/>
                  <a:pt x="501" y="452"/>
                </a:cubicBezTo>
                <a:cubicBezTo>
                  <a:pt x="493" y="452"/>
                  <a:pt x="493" y="443"/>
                  <a:pt x="484" y="443"/>
                </a:cubicBezTo>
                <a:cubicBezTo>
                  <a:pt x="493" y="435"/>
                  <a:pt x="493" y="435"/>
                  <a:pt x="501" y="427"/>
                </a:cubicBezTo>
                <a:cubicBezTo>
                  <a:pt x="551" y="435"/>
                  <a:pt x="652" y="335"/>
                  <a:pt x="735" y="251"/>
                </a:cubicBezTo>
                <a:cubicBezTo>
                  <a:pt x="493" y="0"/>
                  <a:pt x="493" y="0"/>
                  <a:pt x="493" y="0"/>
                </a:cubicBezTo>
                <a:cubicBezTo>
                  <a:pt x="376" y="109"/>
                  <a:pt x="301" y="184"/>
                  <a:pt x="309" y="243"/>
                </a:cubicBezTo>
                <a:cubicBezTo>
                  <a:pt x="284" y="251"/>
                  <a:pt x="259" y="268"/>
                  <a:pt x="250" y="285"/>
                </a:cubicBezTo>
                <a:cubicBezTo>
                  <a:pt x="209" y="318"/>
                  <a:pt x="209" y="318"/>
                  <a:pt x="209" y="318"/>
                </a:cubicBezTo>
                <a:cubicBezTo>
                  <a:pt x="192" y="343"/>
                  <a:pt x="175" y="368"/>
                  <a:pt x="175" y="393"/>
                </a:cubicBezTo>
                <a:cubicBezTo>
                  <a:pt x="167" y="402"/>
                  <a:pt x="167" y="402"/>
                  <a:pt x="159" y="410"/>
                </a:cubicBezTo>
                <a:cubicBezTo>
                  <a:pt x="150" y="427"/>
                  <a:pt x="150" y="427"/>
                  <a:pt x="150" y="427"/>
                </a:cubicBezTo>
                <a:cubicBezTo>
                  <a:pt x="133" y="443"/>
                  <a:pt x="133" y="443"/>
                  <a:pt x="133" y="443"/>
                </a:cubicBezTo>
                <a:cubicBezTo>
                  <a:pt x="125" y="452"/>
                  <a:pt x="125" y="469"/>
                  <a:pt x="117" y="477"/>
                </a:cubicBezTo>
                <a:lnTo>
                  <a:pt x="108" y="485"/>
                </a:lnTo>
                <a:cubicBezTo>
                  <a:pt x="100" y="502"/>
                  <a:pt x="100" y="502"/>
                  <a:pt x="100" y="502"/>
                </a:cubicBezTo>
                <a:cubicBezTo>
                  <a:pt x="100" y="510"/>
                  <a:pt x="91" y="519"/>
                  <a:pt x="83" y="536"/>
                </a:cubicBezTo>
                <a:cubicBezTo>
                  <a:pt x="75" y="552"/>
                  <a:pt x="66" y="569"/>
                  <a:pt x="66" y="586"/>
                </a:cubicBezTo>
                <a:cubicBezTo>
                  <a:pt x="66" y="594"/>
                  <a:pt x="66" y="594"/>
                  <a:pt x="66" y="594"/>
                </a:cubicBezTo>
                <a:cubicBezTo>
                  <a:pt x="58" y="602"/>
                  <a:pt x="58" y="602"/>
                  <a:pt x="58" y="611"/>
                </a:cubicBezTo>
                <a:cubicBezTo>
                  <a:pt x="50" y="636"/>
                  <a:pt x="50" y="636"/>
                  <a:pt x="50" y="636"/>
                </a:cubicBezTo>
                <a:cubicBezTo>
                  <a:pt x="50" y="653"/>
                  <a:pt x="50" y="669"/>
                  <a:pt x="50" y="678"/>
                </a:cubicBezTo>
                <a:cubicBezTo>
                  <a:pt x="50" y="686"/>
                  <a:pt x="50" y="686"/>
                  <a:pt x="50" y="686"/>
                </a:cubicBezTo>
                <a:cubicBezTo>
                  <a:pt x="41" y="703"/>
                  <a:pt x="41" y="711"/>
                  <a:pt x="41" y="728"/>
                </a:cubicBezTo>
                <a:lnTo>
                  <a:pt x="41" y="736"/>
                </a:lnTo>
                <a:lnTo>
                  <a:pt x="41" y="744"/>
                </a:lnTo>
                <a:cubicBezTo>
                  <a:pt x="50" y="744"/>
                  <a:pt x="50" y="753"/>
                  <a:pt x="50" y="761"/>
                </a:cubicBezTo>
                <a:cubicBezTo>
                  <a:pt x="50" y="778"/>
                  <a:pt x="50" y="778"/>
                  <a:pt x="50" y="778"/>
                </a:cubicBezTo>
                <a:cubicBezTo>
                  <a:pt x="50" y="786"/>
                  <a:pt x="50" y="786"/>
                  <a:pt x="50" y="786"/>
                </a:cubicBezTo>
                <a:cubicBezTo>
                  <a:pt x="50" y="795"/>
                  <a:pt x="50" y="803"/>
                  <a:pt x="58" y="811"/>
                </a:cubicBezTo>
                <a:cubicBezTo>
                  <a:pt x="66" y="853"/>
                  <a:pt x="66" y="853"/>
                  <a:pt x="66" y="853"/>
                </a:cubicBezTo>
                <a:cubicBezTo>
                  <a:pt x="75" y="870"/>
                  <a:pt x="83" y="878"/>
                  <a:pt x="100" y="878"/>
                </a:cubicBezTo>
                <a:cubicBezTo>
                  <a:pt x="108" y="878"/>
                  <a:pt x="117" y="870"/>
                  <a:pt x="117" y="870"/>
                </a:cubicBezTo>
                <a:cubicBezTo>
                  <a:pt x="125" y="862"/>
                  <a:pt x="125" y="862"/>
                  <a:pt x="125" y="853"/>
                </a:cubicBezTo>
                <a:cubicBezTo>
                  <a:pt x="133" y="811"/>
                  <a:pt x="133" y="811"/>
                  <a:pt x="133" y="811"/>
                </a:cubicBezTo>
                <a:cubicBezTo>
                  <a:pt x="133" y="803"/>
                  <a:pt x="133" y="803"/>
                  <a:pt x="133" y="795"/>
                </a:cubicBezTo>
                <a:cubicBezTo>
                  <a:pt x="133" y="786"/>
                  <a:pt x="142" y="786"/>
                  <a:pt x="142" y="786"/>
                </a:cubicBezTo>
                <a:cubicBezTo>
                  <a:pt x="142" y="770"/>
                  <a:pt x="142" y="770"/>
                  <a:pt x="142" y="770"/>
                </a:cubicBezTo>
                <a:cubicBezTo>
                  <a:pt x="142" y="761"/>
                  <a:pt x="142" y="761"/>
                  <a:pt x="150" y="761"/>
                </a:cubicBezTo>
                <a:lnTo>
                  <a:pt x="150" y="753"/>
                </a:lnTo>
                <a:lnTo>
                  <a:pt x="150" y="744"/>
                </a:lnTo>
                <a:cubicBezTo>
                  <a:pt x="159" y="736"/>
                  <a:pt x="159" y="728"/>
                  <a:pt x="167" y="720"/>
                </a:cubicBezTo>
                <a:lnTo>
                  <a:pt x="167" y="711"/>
                </a:lnTo>
                <a:cubicBezTo>
                  <a:pt x="175" y="703"/>
                  <a:pt x="175" y="703"/>
                  <a:pt x="183" y="694"/>
                </a:cubicBezTo>
                <a:cubicBezTo>
                  <a:pt x="192" y="678"/>
                  <a:pt x="192" y="678"/>
                  <a:pt x="192" y="678"/>
                </a:cubicBezTo>
                <a:lnTo>
                  <a:pt x="200" y="669"/>
                </a:lnTo>
                <a:cubicBezTo>
                  <a:pt x="200" y="669"/>
                  <a:pt x="200" y="661"/>
                  <a:pt x="209" y="661"/>
                </a:cubicBezTo>
                <a:cubicBezTo>
                  <a:pt x="209" y="653"/>
                  <a:pt x="217" y="644"/>
                  <a:pt x="225" y="644"/>
                </a:cubicBezTo>
                <a:cubicBezTo>
                  <a:pt x="234" y="636"/>
                  <a:pt x="234" y="636"/>
                  <a:pt x="234" y="636"/>
                </a:cubicBezTo>
                <a:cubicBezTo>
                  <a:pt x="234" y="636"/>
                  <a:pt x="242" y="628"/>
                  <a:pt x="250" y="619"/>
                </a:cubicBezTo>
                <a:lnTo>
                  <a:pt x="259" y="619"/>
                </a:lnTo>
                <a:cubicBezTo>
                  <a:pt x="259" y="611"/>
                  <a:pt x="267" y="611"/>
                  <a:pt x="267" y="611"/>
                </a:cubicBezTo>
                <a:cubicBezTo>
                  <a:pt x="275" y="602"/>
                  <a:pt x="275" y="602"/>
                  <a:pt x="284" y="602"/>
                </a:cubicBezTo>
                <a:cubicBezTo>
                  <a:pt x="301" y="594"/>
                  <a:pt x="301" y="594"/>
                  <a:pt x="301" y="594"/>
                </a:cubicBezTo>
                <a:cubicBezTo>
                  <a:pt x="309" y="586"/>
                  <a:pt x="309" y="586"/>
                  <a:pt x="309" y="586"/>
                </a:cubicBezTo>
                <a:cubicBezTo>
                  <a:pt x="317" y="586"/>
                  <a:pt x="317" y="586"/>
                  <a:pt x="326" y="577"/>
                </a:cubicBezTo>
                <a:lnTo>
                  <a:pt x="334" y="577"/>
                </a:lnTo>
                <a:cubicBezTo>
                  <a:pt x="342" y="577"/>
                  <a:pt x="342" y="569"/>
                  <a:pt x="342" y="569"/>
                </a:cubicBezTo>
                <a:cubicBezTo>
                  <a:pt x="351" y="569"/>
                  <a:pt x="351" y="569"/>
                  <a:pt x="351" y="569"/>
                </a:cubicBezTo>
                <a:cubicBezTo>
                  <a:pt x="351" y="577"/>
                  <a:pt x="359" y="586"/>
                  <a:pt x="359" y="586"/>
                </a:cubicBezTo>
                <a:cubicBezTo>
                  <a:pt x="618" y="845"/>
                  <a:pt x="618" y="845"/>
                  <a:pt x="618" y="845"/>
                </a:cubicBezTo>
                <a:cubicBezTo>
                  <a:pt x="75" y="1363"/>
                  <a:pt x="75" y="1363"/>
                  <a:pt x="75" y="1363"/>
                </a:cubicBezTo>
                <a:cubicBezTo>
                  <a:pt x="8" y="1430"/>
                  <a:pt x="0" y="1531"/>
                  <a:pt x="66" y="1597"/>
                </a:cubicBezTo>
                <a:cubicBezTo>
                  <a:pt x="133" y="1664"/>
                  <a:pt x="225" y="1647"/>
                  <a:pt x="292" y="1581"/>
                </a:cubicBezTo>
                <a:cubicBezTo>
                  <a:pt x="769" y="1079"/>
                  <a:pt x="769" y="1079"/>
                  <a:pt x="769" y="1079"/>
                </a:cubicBezTo>
                <a:cubicBezTo>
                  <a:pt x="769" y="1079"/>
                  <a:pt x="777" y="1079"/>
                  <a:pt x="777" y="1087"/>
                </a:cubicBezTo>
                <a:cubicBezTo>
                  <a:pt x="1312" y="1623"/>
                  <a:pt x="1312" y="1623"/>
                  <a:pt x="1312" y="1623"/>
                </a:cubicBezTo>
                <a:cubicBezTo>
                  <a:pt x="1371" y="1681"/>
                  <a:pt x="1471" y="1681"/>
                  <a:pt x="1530" y="1623"/>
                </a:cubicBezTo>
                <a:cubicBezTo>
                  <a:pt x="1587" y="1564"/>
                  <a:pt x="1587" y="1464"/>
                  <a:pt x="1530" y="1405"/>
                </a:cubicBezTo>
                <a:close/>
                <a:moveTo>
                  <a:pt x="217" y="1522"/>
                </a:moveTo>
                <a:cubicBezTo>
                  <a:pt x="192" y="1547"/>
                  <a:pt x="159" y="1547"/>
                  <a:pt x="133" y="1522"/>
                </a:cubicBezTo>
                <a:cubicBezTo>
                  <a:pt x="108" y="1497"/>
                  <a:pt x="108" y="1455"/>
                  <a:pt x="133" y="1438"/>
                </a:cubicBezTo>
                <a:cubicBezTo>
                  <a:pt x="159" y="1413"/>
                  <a:pt x="192" y="1413"/>
                  <a:pt x="217" y="1438"/>
                </a:cubicBezTo>
                <a:cubicBezTo>
                  <a:pt x="242" y="1455"/>
                  <a:pt x="242" y="1497"/>
                  <a:pt x="217" y="1522"/>
                </a:cubicBezTo>
                <a:close/>
                <a:moveTo>
                  <a:pt x="217" y="1522"/>
                </a:moveTo>
                <a:lnTo>
                  <a:pt x="217" y="15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7" name="CustomShape 17"/>
          <p:cNvSpPr/>
          <p:nvPr/>
        </p:nvSpPr>
        <p:spPr>
          <a:xfrm>
            <a:off x="10006560" y="3290040"/>
            <a:ext cx="4443840" cy="821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4800" b="0" strike="noStrike" spc="-1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Méthode ARIS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8" name="Table 1"/>
          <p:cNvGraphicFramePr/>
          <p:nvPr>
            <p:extLst>
              <p:ext uri="{D42A27DB-BD31-4B8C-83A1-F6EECF244321}">
                <p14:modId xmlns:p14="http://schemas.microsoft.com/office/powerpoint/2010/main" val="2763429128"/>
              </p:ext>
            </p:extLst>
          </p:nvPr>
        </p:nvGraphicFramePr>
        <p:xfrm>
          <a:off x="1523559" y="3138519"/>
          <a:ext cx="21542400" cy="9451623"/>
        </p:xfrm>
        <a:graphic>
          <a:graphicData uri="http://schemas.openxmlformats.org/drawingml/2006/table">
            <a:tbl>
              <a:tblPr/>
              <a:tblGrid>
                <a:gridCol w="5895000"/>
                <a:gridCol w="2234880"/>
                <a:gridCol w="2234880"/>
                <a:gridCol w="2234880"/>
                <a:gridCol w="2234880"/>
                <a:gridCol w="2234880"/>
                <a:gridCol w="2234880"/>
                <a:gridCol w="2238120"/>
              </a:tblGrid>
              <a:tr h="1048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17 JAN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24 JAN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31 JAN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07 FEV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14 FEV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21 FEV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fr-FR" sz="32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28 FEV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4D6D92"/>
                    </a:solidFill>
                  </a:tcPr>
                </a:tc>
              </a:tr>
              <a:tr h="91685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Definition de l’application(films)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12680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Definition des sources(text, bdd,xml)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84844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 dirty="0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Interface</a:t>
                      </a:r>
                      <a:endParaRPr lang="fr-FR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161929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Traitement requette de l’utilsateur et envoie aux differentes sources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161929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Recuperation resultat et traitement puis affichage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84844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 dirty="0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Plan test</a:t>
                      </a:r>
                      <a:endParaRPr lang="fr-FR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91685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fr-FR" sz="2700" b="0" strike="noStrike" spc="-1">
                          <a:solidFill>
                            <a:srgbClr val="595959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Source Sans Pro ExtraLight"/>
                        </a:rPr>
                        <a:t>Mise à disposition de l’API</a:t>
                      </a:r>
                      <a:endParaRPr lang="fr-FR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fr-FR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237600" marR="237600">
                    <a:lnL w="12240">
                      <a:solidFill>
                        <a:srgbClr val="000000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37600" marR="237600">
                    <a:lnL w="6480">
                      <a:solidFill>
                        <a:srgbClr val="BFBFBF"/>
                      </a:solidFill>
                    </a:lnL>
                    <a:lnR w="6480">
                      <a:solidFill>
                        <a:srgbClr val="BFBFBF"/>
                      </a:solidFill>
                    </a:lnR>
                    <a:lnT w="6480">
                      <a:solidFill>
                        <a:srgbClr val="BFBFBF"/>
                      </a:solidFill>
                    </a:lnT>
                    <a:lnB w="6480">
                      <a:solidFill>
                        <a:srgbClr val="BFBFBF"/>
                      </a:solidFill>
                    </a:lnB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229" name="CustomShape 2"/>
          <p:cNvSpPr/>
          <p:nvPr/>
        </p:nvSpPr>
        <p:spPr>
          <a:xfrm>
            <a:off x="7730280" y="4424729"/>
            <a:ext cx="4554720" cy="33697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0" name="CustomShape 3"/>
          <p:cNvSpPr/>
          <p:nvPr/>
        </p:nvSpPr>
        <p:spPr>
          <a:xfrm>
            <a:off x="7864238" y="5390147"/>
            <a:ext cx="4420761" cy="46402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1" name="CustomShape 4"/>
          <p:cNvSpPr/>
          <p:nvPr/>
        </p:nvSpPr>
        <p:spPr>
          <a:xfrm>
            <a:off x="11905959" y="6548780"/>
            <a:ext cx="10663520" cy="38463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2" name="CustomShape 5"/>
          <p:cNvSpPr/>
          <p:nvPr/>
        </p:nvSpPr>
        <p:spPr>
          <a:xfrm>
            <a:off x="14281239" y="7856267"/>
            <a:ext cx="5472720" cy="39682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3" name="CustomShape 6"/>
          <p:cNvSpPr/>
          <p:nvPr/>
        </p:nvSpPr>
        <p:spPr>
          <a:xfrm>
            <a:off x="14641959" y="9319952"/>
            <a:ext cx="6129000" cy="396828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4" name="CustomShape 7"/>
          <p:cNvSpPr/>
          <p:nvPr/>
        </p:nvSpPr>
        <p:spPr>
          <a:xfrm rot="38400">
            <a:off x="16462839" y="10585713"/>
            <a:ext cx="4281840" cy="39682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5" name="CustomShape 8"/>
          <p:cNvSpPr/>
          <p:nvPr/>
        </p:nvSpPr>
        <p:spPr>
          <a:xfrm>
            <a:off x="18038918" y="11762213"/>
            <a:ext cx="4530561" cy="51511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6" name="TextShape 9"/>
          <p:cNvSpPr txBox="1"/>
          <p:nvPr/>
        </p:nvSpPr>
        <p:spPr>
          <a:xfrm>
            <a:off x="22569480" y="712080"/>
            <a:ext cx="1064880" cy="729720"/>
          </a:xfrm>
          <a:prstGeom prst="rect">
            <a:avLst/>
          </a:prstGeom>
          <a:noFill/>
          <a:ln>
            <a:noFill/>
          </a:ln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FD2F1FDF-8C70-4F54-907C-13473A140E2F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4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37" name="CustomShape 10"/>
          <p:cNvSpPr/>
          <p:nvPr/>
        </p:nvSpPr>
        <p:spPr>
          <a:xfrm>
            <a:off x="3797640" y="1315800"/>
            <a:ext cx="1677708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5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Plan de repartion des Taches</a:t>
            </a:r>
            <a:endParaRPr lang="fr-FR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CustomShape 11"/>
          <p:cNvSpPr/>
          <p:nvPr/>
        </p:nvSpPr>
        <p:spPr>
          <a:xfrm>
            <a:off x="3792240" y="2084400"/>
            <a:ext cx="16777080" cy="78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9" name="CustomShape 12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0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freeze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freeze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freeze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freeze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freeze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3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freeze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freeze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freeze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freeze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9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freeze">
                            <p:stCondLst>
                              <p:cond delay="6000"/>
                            </p:stCondLst>
                            <p:childTnLst>
                              <p:par>
                                <p:cTn id="5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3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6073280" y="4419720"/>
            <a:ext cx="5644800" cy="115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91440"/>
          <a:lstStyle/>
          <a:p>
            <a:pPr>
              <a:lnSpc>
                <a:spcPct val="100000"/>
              </a:lnSpc>
            </a:pPr>
            <a:r>
              <a:rPr lang="fr-FR" sz="3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Barre de recherche/Saisie de l’information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6073280" y="6535800"/>
            <a:ext cx="369000" cy="67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2" name="CustomShape 3"/>
          <p:cNvSpPr/>
          <p:nvPr/>
        </p:nvSpPr>
        <p:spPr>
          <a:xfrm>
            <a:off x="16073280" y="7385400"/>
            <a:ext cx="5644800" cy="60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82880" tIns="91440" rIns="182880" bIns="91440"/>
          <a:lstStyle/>
          <a:p>
            <a:pPr>
              <a:lnSpc>
                <a:spcPct val="100000"/>
              </a:lnSpc>
            </a:pPr>
            <a:r>
              <a:rPr lang="fr-FR" sz="2800" b="0" strike="noStrike" spc="-1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Formulations des requêtes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15884280" y="9838440"/>
            <a:ext cx="5027400" cy="67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>
              <a:lnSpc>
                <a:spcPct val="100000"/>
              </a:lnSpc>
            </a:pPr>
            <a:r>
              <a:rPr lang="fr-FR" sz="32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Source Sans Pro"/>
              </a:rPr>
              <a:t>Affichage des résultats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5"/>
          <p:cNvSpPr/>
          <p:nvPr/>
        </p:nvSpPr>
        <p:spPr>
          <a:xfrm>
            <a:off x="16073280" y="9774000"/>
            <a:ext cx="5644800" cy="61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5" name="CustomShape 6"/>
          <p:cNvSpPr/>
          <p:nvPr/>
        </p:nvSpPr>
        <p:spPr>
          <a:xfrm>
            <a:off x="14555880" y="4204080"/>
            <a:ext cx="1388160" cy="1387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7"/>
          <p:cNvSpPr/>
          <p:nvPr/>
        </p:nvSpPr>
        <p:spPr>
          <a:xfrm>
            <a:off x="14897160" y="4554360"/>
            <a:ext cx="708840" cy="694800"/>
          </a:xfrm>
          <a:custGeom>
            <a:avLst/>
            <a:gdLst/>
            <a:ahLst/>
            <a:cxnLst/>
            <a:rect l="l" t="t" r="r" b="b"/>
            <a:pathLst>
              <a:path w="444" h="435">
                <a:moveTo>
                  <a:pt x="425" y="17"/>
                </a:moveTo>
                <a:lnTo>
                  <a:pt x="425" y="17"/>
                </a:lnTo>
                <a:cubicBezTo>
                  <a:pt x="408" y="0"/>
                  <a:pt x="399" y="17"/>
                  <a:pt x="345" y="35"/>
                </a:cubicBezTo>
                <a:cubicBezTo>
                  <a:pt x="221" y="97"/>
                  <a:pt x="0" y="222"/>
                  <a:pt x="0" y="222"/>
                </a:cubicBezTo>
                <a:cubicBezTo>
                  <a:pt x="195" y="248"/>
                  <a:pt x="195" y="248"/>
                  <a:pt x="195" y="248"/>
                </a:cubicBezTo>
                <a:cubicBezTo>
                  <a:pt x="221" y="434"/>
                  <a:pt x="221" y="434"/>
                  <a:pt x="221" y="434"/>
                </a:cubicBezTo>
                <a:cubicBezTo>
                  <a:pt x="221" y="434"/>
                  <a:pt x="345" y="222"/>
                  <a:pt x="399" y="89"/>
                </a:cubicBezTo>
                <a:cubicBezTo>
                  <a:pt x="425" y="44"/>
                  <a:pt x="443" y="26"/>
                  <a:pt x="425" y="17"/>
                </a:cubicBezTo>
                <a:close/>
                <a:moveTo>
                  <a:pt x="381" y="62"/>
                </a:moveTo>
                <a:lnTo>
                  <a:pt x="381" y="62"/>
                </a:lnTo>
                <a:cubicBezTo>
                  <a:pt x="239" y="319"/>
                  <a:pt x="239" y="319"/>
                  <a:pt x="239" y="319"/>
                </a:cubicBezTo>
                <a:cubicBezTo>
                  <a:pt x="230" y="204"/>
                  <a:pt x="230" y="204"/>
                  <a:pt x="230" y="204"/>
                </a:cubicBezTo>
                <a:lnTo>
                  <a:pt x="381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7" name="CustomShape 8"/>
          <p:cNvSpPr/>
          <p:nvPr/>
        </p:nvSpPr>
        <p:spPr>
          <a:xfrm>
            <a:off x="14590080" y="6819480"/>
            <a:ext cx="1388160" cy="138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9"/>
          <p:cNvSpPr/>
          <p:nvPr/>
        </p:nvSpPr>
        <p:spPr>
          <a:xfrm>
            <a:off x="14971320" y="7131960"/>
            <a:ext cx="695160" cy="720720"/>
          </a:xfrm>
          <a:custGeom>
            <a:avLst/>
            <a:gdLst/>
            <a:ahLst/>
            <a:cxnLst/>
            <a:rect l="l" t="t" r="r" b="b"/>
            <a:pathLst>
              <a:path w="479" h="498">
                <a:moveTo>
                  <a:pt x="133" y="497"/>
                </a:moveTo>
                <a:lnTo>
                  <a:pt x="133" y="497"/>
                </a:lnTo>
                <a:cubicBezTo>
                  <a:pt x="106" y="497"/>
                  <a:pt x="71" y="478"/>
                  <a:pt x="53" y="460"/>
                </a:cubicBezTo>
                <a:cubicBezTo>
                  <a:pt x="9" y="416"/>
                  <a:pt x="0" y="337"/>
                  <a:pt x="53" y="284"/>
                </a:cubicBezTo>
                <a:cubicBezTo>
                  <a:pt x="89" y="248"/>
                  <a:pt x="230" y="106"/>
                  <a:pt x="301" y="35"/>
                </a:cubicBezTo>
                <a:cubicBezTo>
                  <a:pt x="328" y="9"/>
                  <a:pt x="363" y="0"/>
                  <a:pt x="390" y="9"/>
                </a:cubicBezTo>
                <a:cubicBezTo>
                  <a:pt x="416" y="18"/>
                  <a:pt x="443" y="44"/>
                  <a:pt x="452" y="71"/>
                </a:cubicBezTo>
                <a:cubicBezTo>
                  <a:pt x="461" y="97"/>
                  <a:pt x="452" y="133"/>
                  <a:pt x="425" y="159"/>
                </a:cubicBezTo>
                <a:cubicBezTo>
                  <a:pt x="195" y="390"/>
                  <a:pt x="195" y="390"/>
                  <a:pt x="195" y="390"/>
                </a:cubicBezTo>
                <a:cubicBezTo>
                  <a:pt x="177" y="407"/>
                  <a:pt x="159" y="416"/>
                  <a:pt x="150" y="416"/>
                </a:cubicBezTo>
                <a:cubicBezTo>
                  <a:pt x="133" y="416"/>
                  <a:pt x="115" y="416"/>
                  <a:pt x="106" y="399"/>
                </a:cubicBezTo>
                <a:cubicBezTo>
                  <a:pt x="89" y="381"/>
                  <a:pt x="89" y="354"/>
                  <a:pt x="115" y="319"/>
                </a:cubicBezTo>
                <a:cubicBezTo>
                  <a:pt x="284" y="150"/>
                  <a:pt x="284" y="150"/>
                  <a:pt x="284" y="150"/>
                </a:cubicBezTo>
                <a:cubicBezTo>
                  <a:pt x="293" y="150"/>
                  <a:pt x="301" y="150"/>
                  <a:pt x="309" y="150"/>
                </a:cubicBezTo>
                <a:cubicBezTo>
                  <a:pt x="309" y="159"/>
                  <a:pt x="309" y="168"/>
                  <a:pt x="309" y="178"/>
                </a:cubicBezTo>
                <a:cubicBezTo>
                  <a:pt x="142" y="345"/>
                  <a:pt x="142" y="345"/>
                  <a:pt x="142" y="345"/>
                </a:cubicBezTo>
                <a:cubicBezTo>
                  <a:pt x="124" y="354"/>
                  <a:pt x="124" y="372"/>
                  <a:pt x="133" y="381"/>
                </a:cubicBezTo>
                <a:lnTo>
                  <a:pt x="142" y="381"/>
                </a:lnTo>
                <a:cubicBezTo>
                  <a:pt x="150" y="381"/>
                  <a:pt x="159" y="372"/>
                  <a:pt x="168" y="372"/>
                </a:cubicBezTo>
                <a:cubicBezTo>
                  <a:pt x="399" y="133"/>
                  <a:pt x="399" y="133"/>
                  <a:pt x="399" y="133"/>
                </a:cubicBezTo>
                <a:cubicBezTo>
                  <a:pt x="416" y="115"/>
                  <a:pt x="425" y="97"/>
                  <a:pt x="416" y="80"/>
                </a:cubicBezTo>
                <a:cubicBezTo>
                  <a:pt x="416" y="62"/>
                  <a:pt x="399" y="44"/>
                  <a:pt x="381" y="44"/>
                </a:cubicBezTo>
                <a:cubicBezTo>
                  <a:pt x="363" y="35"/>
                  <a:pt x="346" y="44"/>
                  <a:pt x="328" y="62"/>
                </a:cubicBezTo>
                <a:cubicBezTo>
                  <a:pt x="256" y="133"/>
                  <a:pt x="115" y="275"/>
                  <a:pt x="80" y="301"/>
                </a:cubicBezTo>
                <a:cubicBezTo>
                  <a:pt x="36" y="354"/>
                  <a:pt x="44" y="407"/>
                  <a:pt x="80" y="434"/>
                </a:cubicBezTo>
                <a:cubicBezTo>
                  <a:pt x="106" y="460"/>
                  <a:pt x="159" y="478"/>
                  <a:pt x="203" y="425"/>
                </a:cubicBezTo>
                <a:cubicBezTo>
                  <a:pt x="452" y="186"/>
                  <a:pt x="452" y="186"/>
                  <a:pt x="452" y="186"/>
                </a:cubicBezTo>
                <a:cubicBezTo>
                  <a:pt x="461" y="178"/>
                  <a:pt x="469" y="178"/>
                  <a:pt x="478" y="186"/>
                </a:cubicBezTo>
                <a:lnTo>
                  <a:pt x="478" y="203"/>
                </a:lnTo>
                <a:cubicBezTo>
                  <a:pt x="230" y="452"/>
                  <a:pt x="230" y="452"/>
                  <a:pt x="230" y="452"/>
                </a:cubicBezTo>
                <a:cubicBezTo>
                  <a:pt x="203" y="478"/>
                  <a:pt x="168" y="497"/>
                  <a:pt x="133" y="497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9" name="CustomShape 10"/>
          <p:cNvSpPr/>
          <p:nvPr/>
        </p:nvSpPr>
        <p:spPr>
          <a:xfrm>
            <a:off x="14590080" y="9432000"/>
            <a:ext cx="1388160" cy="138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11"/>
          <p:cNvSpPr/>
          <p:nvPr/>
        </p:nvSpPr>
        <p:spPr>
          <a:xfrm>
            <a:off x="15013080" y="9834480"/>
            <a:ext cx="595800" cy="400680"/>
          </a:xfrm>
          <a:custGeom>
            <a:avLst/>
            <a:gdLst/>
            <a:ahLst/>
            <a:cxnLst/>
            <a:rect l="l" t="t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1" name="CustomShape 12"/>
          <p:cNvSpPr/>
          <p:nvPr/>
        </p:nvSpPr>
        <p:spPr>
          <a:xfrm>
            <a:off x="3797640" y="1662840"/>
            <a:ext cx="1677708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r>
              <a:rPr lang="fr-FR" sz="5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Interface Utilisateur</a:t>
            </a:r>
            <a:endParaRPr lang="fr-FR" sz="29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13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TextShape 14"/>
          <p:cNvSpPr txBox="1"/>
          <p:nvPr/>
        </p:nvSpPr>
        <p:spPr>
          <a:xfrm>
            <a:off x="22569480" y="712080"/>
            <a:ext cx="1064880" cy="729720"/>
          </a:xfrm>
          <a:prstGeom prst="rect">
            <a:avLst/>
          </a:prstGeom>
          <a:noFill/>
          <a:ln>
            <a:noFill/>
          </a:ln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66A14A9E-7E97-4D5A-905F-7B152DB22771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5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254" name="Image 7"/>
          <p:cNvPicPr/>
          <p:nvPr/>
        </p:nvPicPr>
        <p:blipFill>
          <a:blip r:embed="rId2"/>
          <a:stretch/>
        </p:blipFill>
        <p:spPr>
          <a:xfrm>
            <a:off x="3583080" y="4653360"/>
            <a:ext cx="6896160" cy="5472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17530200" y="4679280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2"/>
          <p:cNvSpPr/>
          <p:nvPr/>
        </p:nvSpPr>
        <p:spPr>
          <a:xfrm>
            <a:off x="17837640" y="4923360"/>
            <a:ext cx="3801960" cy="8535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Data Source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17530200" y="6711120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4"/>
          <p:cNvSpPr/>
          <p:nvPr/>
        </p:nvSpPr>
        <p:spPr>
          <a:xfrm>
            <a:off x="17980920" y="6955560"/>
            <a:ext cx="3515400" cy="79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Xml Source	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CustomShape 5"/>
          <p:cNvSpPr/>
          <p:nvPr/>
        </p:nvSpPr>
        <p:spPr>
          <a:xfrm>
            <a:off x="17530200" y="8743320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6"/>
          <p:cNvSpPr/>
          <p:nvPr/>
        </p:nvSpPr>
        <p:spPr>
          <a:xfrm>
            <a:off x="18091440" y="8987760"/>
            <a:ext cx="3294360" cy="792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Text Source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7"/>
          <p:cNvSpPr/>
          <p:nvPr/>
        </p:nvSpPr>
        <p:spPr>
          <a:xfrm>
            <a:off x="10233720" y="6557040"/>
            <a:ext cx="5376960" cy="1719000"/>
          </a:xfrm>
          <a:prstGeom prst="roundRect">
            <a:avLst>
              <a:gd name="adj" fmla="val 72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8"/>
          <p:cNvSpPr/>
          <p:nvPr/>
        </p:nvSpPr>
        <p:spPr>
          <a:xfrm>
            <a:off x="11449080" y="6965640"/>
            <a:ext cx="3060000" cy="823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Médiateur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9"/>
          <p:cNvSpPr/>
          <p:nvPr/>
        </p:nvSpPr>
        <p:spPr>
          <a:xfrm rot="10800000" flipV="1">
            <a:off x="15607197" y="5153458"/>
            <a:ext cx="1895400" cy="159048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bevel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10"/>
          <p:cNvSpPr/>
          <p:nvPr/>
        </p:nvSpPr>
        <p:spPr>
          <a:xfrm rot="10800000">
            <a:off x="15605149" y="8163853"/>
            <a:ext cx="1918800" cy="158040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11"/>
          <p:cNvSpPr/>
          <p:nvPr/>
        </p:nvSpPr>
        <p:spPr>
          <a:xfrm rot="10800000" flipV="1">
            <a:off x="15532958" y="7416000"/>
            <a:ext cx="1918800" cy="972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CustomShape 12"/>
          <p:cNvSpPr/>
          <p:nvPr/>
        </p:nvSpPr>
        <p:spPr>
          <a:xfrm>
            <a:off x="10560600" y="6836400"/>
            <a:ext cx="942120" cy="941760"/>
          </a:xfrm>
          <a:custGeom>
            <a:avLst/>
            <a:gdLst/>
            <a:ahLst/>
            <a:cxnLst/>
            <a:rect l="l" t="t" r="r" b="b"/>
            <a:pathLst>
              <a:path w="21578" h="21600">
                <a:moveTo>
                  <a:pt x="21416" y="10074"/>
                </a:moveTo>
                <a:cubicBezTo>
                  <a:pt x="21507" y="10166"/>
                  <a:pt x="21562" y="10284"/>
                  <a:pt x="21574" y="10428"/>
                </a:cubicBezTo>
                <a:cubicBezTo>
                  <a:pt x="21590" y="10569"/>
                  <a:pt x="21562" y="10702"/>
                  <a:pt x="21483" y="10820"/>
                </a:cubicBezTo>
                <a:lnTo>
                  <a:pt x="20967" y="11551"/>
                </a:lnTo>
                <a:cubicBezTo>
                  <a:pt x="20891" y="11678"/>
                  <a:pt x="20778" y="11744"/>
                  <a:pt x="20634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1" y="11632"/>
                </a:cubicBezTo>
                <a:lnTo>
                  <a:pt x="11078" y="3253"/>
                </a:lnTo>
                <a:cubicBezTo>
                  <a:pt x="10884" y="3072"/>
                  <a:pt x="10695" y="3072"/>
                  <a:pt x="10503" y="3253"/>
                </a:cubicBezTo>
                <a:lnTo>
                  <a:pt x="1980" y="11632"/>
                </a:lnTo>
                <a:cubicBezTo>
                  <a:pt x="1918" y="11704"/>
                  <a:pt x="1819" y="11744"/>
                  <a:pt x="1692" y="11744"/>
                </a:cubicBezTo>
                <a:lnTo>
                  <a:pt x="944" y="11744"/>
                </a:lnTo>
                <a:cubicBezTo>
                  <a:pt x="808" y="11744"/>
                  <a:pt x="695" y="11678"/>
                  <a:pt x="611" y="11551"/>
                </a:cubicBezTo>
                <a:lnTo>
                  <a:pt x="96" y="10820"/>
                </a:lnTo>
                <a:cubicBezTo>
                  <a:pt x="19" y="10710"/>
                  <a:pt x="-9" y="10584"/>
                  <a:pt x="2" y="10440"/>
                </a:cubicBezTo>
                <a:cubicBezTo>
                  <a:pt x="19" y="10298"/>
                  <a:pt x="74" y="10175"/>
                  <a:pt x="165" y="10074"/>
                </a:cubicBezTo>
                <a:lnTo>
                  <a:pt x="10112" y="287"/>
                </a:lnTo>
                <a:cubicBezTo>
                  <a:pt x="10321" y="106"/>
                  <a:pt x="10546" y="8"/>
                  <a:pt x="10788" y="0"/>
                </a:cubicBezTo>
                <a:cubicBezTo>
                  <a:pt x="11042" y="0"/>
                  <a:pt x="11267" y="97"/>
                  <a:pt x="11469" y="287"/>
                </a:cubicBezTo>
                <a:lnTo>
                  <a:pt x="14220" y="2991"/>
                </a:lnTo>
                <a:lnTo>
                  <a:pt x="14220" y="1586"/>
                </a:lnTo>
                <a:cubicBezTo>
                  <a:pt x="14220" y="1436"/>
                  <a:pt x="14266" y="1313"/>
                  <a:pt x="14352" y="1206"/>
                </a:cubicBezTo>
                <a:cubicBezTo>
                  <a:pt x="14441" y="1099"/>
                  <a:pt x="14546" y="1048"/>
                  <a:pt x="14669" y="1048"/>
                </a:cubicBezTo>
                <a:lnTo>
                  <a:pt x="17226" y="1048"/>
                </a:lnTo>
                <a:cubicBezTo>
                  <a:pt x="17348" y="1048"/>
                  <a:pt x="17451" y="1099"/>
                  <a:pt x="17530" y="1206"/>
                </a:cubicBezTo>
                <a:cubicBezTo>
                  <a:pt x="17609" y="1312"/>
                  <a:pt x="17653" y="1436"/>
                  <a:pt x="17653" y="1586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7"/>
                </a:moveTo>
                <a:lnTo>
                  <a:pt x="18523" y="20551"/>
                </a:lnTo>
                <a:cubicBezTo>
                  <a:pt x="18523" y="20854"/>
                  <a:pt x="18441" y="21104"/>
                  <a:pt x="18276" y="21300"/>
                </a:cubicBezTo>
                <a:cubicBezTo>
                  <a:pt x="18110" y="21502"/>
                  <a:pt x="17904" y="21599"/>
                  <a:pt x="17653" y="21599"/>
                </a:cubicBezTo>
                <a:lnTo>
                  <a:pt x="12809" y="21599"/>
                </a:lnTo>
                <a:lnTo>
                  <a:pt x="12809" y="14736"/>
                </a:lnTo>
                <a:lnTo>
                  <a:pt x="8772" y="14736"/>
                </a:lnTo>
                <a:lnTo>
                  <a:pt x="8772" y="21599"/>
                </a:lnTo>
                <a:lnTo>
                  <a:pt x="3928" y="21599"/>
                </a:lnTo>
                <a:cubicBezTo>
                  <a:pt x="3677" y="21599"/>
                  <a:pt x="3468" y="21502"/>
                  <a:pt x="3303" y="21300"/>
                </a:cubicBezTo>
                <a:cubicBezTo>
                  <a:pt x="3140" y="21104"/>
                  <a:pt x="3056" y="20854"/>
                  <a:pt x="3056" y="20551"/>
                </a:cubicBezTo>
                <a:lnTo>
                  <a:pt x="3056" y="11977"/>
                </a:lnTo>
                <a:lnTo>
                  <a:pt x="10788" y="4356"/>
                </a:lnTo>
                <a:lnTo>
                  <a:pt x="18523" y="119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CustomShape 15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TextShape 16"/>
          <p:cNvSpPr txBox="1"/>
          <p:nvPr/>
        </p:nvSpPr>
        <p:spPr>
          <a:xfrm>
            <a:off x="22569480" y="712080"/>
            <a:ext cx="1064880" cy="729720"/>
          </a:xfrm>
          <a:prstGeom prst="rect">
            <a:avLst/>
          </a:prstGeom>
          <a:noFill/>
          <a:ln>
            <a:noFill/>
          </a:ln>
        </p:spPr>
        <p:txBody>
          <a:bodyPr lIns="243720" tIns="122040" rIns="243720" bIns="122040" anchor="ctr"/>
          <a:lstStyle/>
          <a:p>
            <a:pPr algn="ctr">
              <a:lnSpc>
                <a:spcPct val="100000"/>
              </a:lnSpc>
            </a:pPr>
            <a:fld id="{9A09BBCA-5D9E-4612-A01B-193E321EF689}" type="slidenum">
              <a:rPr lang="fr-FR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6</a:t>
            </a:fld>
            <a:endParaRPr lang="fr-FR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1" name="CustomShape 17"/>
          <p:cNvSpPr/>
          <p:nvPr/>
        </p:nvSpPr>
        <p:spPr>
          <a:xfrm rot="10800000" flipV="1">
            <a:off x="15566972" y="5378288"/>
            <a:ext cx="2025360" cy="159048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bevel/>
            <a:headEnd type="stealth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CustomShape 18"/>
          <p:cNvSpPr/>
          <p:nvPr/>
        </p:nvSpPr>
        <p:spPr>
          <a:xfrm flipV="1">
            <a:off x="15611040" y="7568640"/>
            <a:ext cx="2025360" cy="36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19"/>
          <p:cNvSpPr/>
          <p:nvPr/>
        </p:nvSpPr>
        <p:spPr>
          <a:xfrm>
            <a:off x="15611040" y="7943760"/>
            <a:ext cx="1872720" cy="1659960"/>
          </a:xfrm>
          <a:prstGeom prst="bentConnector3">
            <a:avLst>
              <a:gd name="adj1" fmla="val 46594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20"/>
          <p:cNvSpPr/>
          <p:nvPr/>
        </p:nvSpPr>
        <p:spPr>
          <a:xfrm>
            <a:off x="3119760" y="6022800"/>
            <a:ext cx="4052880" cy="278784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75" name="CustomShape 21"/>
          <p:cNvSpPr/>
          <p:nvPr/>
        </p:nvSpPr>
        <p:spPr>
          <a:xfrm>
            <a:off x="3255840" y="6158880"/>
            <a:ext cx="3780360" cy="251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2280" tIns="152280" rIns="152280" bIns="152280" anchor="ctr"/>
          <a:lstStyle/>
          <a:p>
            <a:pPr algn="ctr">
              <a:lnSpc>
                <a:spcPct val="90000"/>
              </a:lnSpc>
            </a:pPr>
            <a:r>
              <a:rPr lang="fr-FR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Interface</a:t>
            </a:r>
            <a:endParaRPr lang="fr-FR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22"/>
          <p:cNvSpPr/>
          <p:nvPr/>
        </p:nvSpPr>
        <p:spPr>
          <a:xfrm rot="10800000">
            <a:off x="7114642" y="7371180"/>
            <a:ext cx="3069000" cy="612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23"/>
          <p:cNvSpPr/>
          <p:nvPr/>
        </p:nvSpPr>
        <p:spPr>
          <a:xfrm flipV="1">
            <a:off x="7164360" y="7562160"/>
            <a:ext cx="3122640" cy="360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chemeClr val="bg1">
                <a:lumMod val="65000"/>
              </a:schemeClr>
            </a:solidFill>
            <a:custDash>
              <a:ds d="100000" sp="100000"/>
            </a:custDash>
            <a:round/>
            <a:headEnd type="oval" w="med" len="me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27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4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9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51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5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9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3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65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69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73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7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81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5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85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2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9526680" y="1910046"/>
            <a:ext cx="5376960" cy="1719000"/>
          </a:xfrm>
          <a:prstGeom prst="roundRect">
            <a:avLst>
              <a:gd name="adj" fmla="val 72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4"/>
          <p:cNvSpPr/>
          <p:nvPr/>
        </p:nvSpPr>
        <p:spPr>
          <a:xfrm>
            <a:off x="10742040" y="2318286"/>
            <a:ext cx="3060000" cy="823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Médiateur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5"/>
          <p:cNvSpPr/>
          <p:nvPr/>
        </p:nvSpPr>
        <p:spPr>
          <a:xfrm>
            <a:off x="9853560" y="2141280"/>
            <a:ext cx="942120" cy="941760"/>
          </a:xfrm>
          <a:custGeom>
            <a:avLst/>
            <a:gdLst/>
            <a:ahLst/>
            <a:cxnLst/>
            <a:rect l="l" t="t" r="r" b="b"/>
            <a:pathLst>
              <a:path w="21578" h="21600">
                <a:moveTo>
                  <a:pt x="21416" y="10074"/>
                </a:moveTo>
                <a:cubicBezTo>
                  <a:pt x="21507" y="10166"/>
                  <a:pt x="21562" y="10284"/>
                  <a:pt x="21574" y="10428"/>
                </a:cubicBezTo>
                <a:cubicBezTo>
                  <a:pt x="21590" y="10569"/>
                  <a:pt x="21562" y="10702"/>
                  <a:pt x="21483" y="10820"/>
                </a:cubicBezTo>
                <a:lnTo>
                  <a:pt x="20967" y="11551"/>
                </a:lnTo>
                <a:cubicBezTo>
                  <a:pt x="20891" y="11678"/>
                  <a:pt x="20778" y="11744"/>
                  <a:pt x="20634" y="11744"/>
                </a:cubicBezTo>
                <a:lnTo>
                  <a:pt x="19889" y="11744"/>
                </a:lnTo>
                <a:cubicBezTo>
                  <a:pt x="19769" y="11744"/>
                  <a:pt x="19671" y="11704"/>
                  <a:pt x="19601" y="11632"/>
                </a:cubicBezTo>
                <a:lnTo>
                  <a:pt x="11078" y="3253"/>
                </a:lnTo>
                <a:cubicBezTo>
                  <a:pt x="10884" y="3072"/>
                  <a:pt x="10695" y="3072"/>
                  <a:pt x="10503" y="3253"/>
                </a:cubicBezTo>
                <a:lnTo>
                  <a:pt x="1980" y="11632"/>
                </a:lnTo>
                <a:cubicBezTo>
                  <a:pt x="1918" y="11704"/>
                  <a:pt x="1819" y="11744"/>
                  <a:pt x="1692" y="11744"/>
                </a:cubicBezTo>
                <a:lnTo>
                  <a:pt x="944" y="11744"/>
                </a:lnTo>
                <a:cubicBezTo>
                  <a:pt x="808" y="11744"/>
                  <a:pt x="695" y="11678"/>
                  <a:pt x="611" y="11551"/>
                </a:cubicBezTo>
                <a:lnTo>
                  <a:pt x="96" y="10820"/>
                </a:lnTo>
                <a:cubicBezTo>
                  <a:pt x="19" y="10710"/>
                  <a:pt x="-9" y="10584"/>
                  <a:pt x="2" y="10440"/>
                </a:cubicBezTo>
                <a:cubicBezTo>
                  <a:pt x="19" y="10298"/>
                  <a:pt x="74" y="10175"/>
                  <a:pt x="165" y="10074"/>
                </a:cubicBezTo>
                <a:lnTo>
                  <a:pt x="10112" y="287"/>
                </a:lnTo>
                <a:cubicBezTo>
                  <a:pt x="10321" y="106"/>
                  <a:pt x="10546" y="8"/>
                  <a:pt x="10788" y="0"/>
                </a:cubicBezTo>
                <a:cubicBezTo>
                  <a:pt x="11042" y="0"/>
                  <a:pt x="11267" y="97"/>
                  <a:pt x="11469" y="287"/>
                </a:cubicBezTo>
                <a:lnTo>
                  <a:pt x="14220" y="2991"/>
                </a:lnTo>
                <a:lnTo>
                  <a:pt x="14220" y="1586"/>
                </a:lnTo>
                <a:cubicBezTo>
                  <a:pt x="14220" y="1436"/>
                  <a:pt x="14266" y="1313"/>
                  <a:pt x="14352" y="1206"/>
                </a:cubicBezTo>
                <a:cubicBezTo>
                  <a:pt x="14441" y="1099"/>
                  <a:pt x="14546" y="1048"/>
                  <a:pt x="14669" y="1048"/>
                </a:cubicBezTo>
                <a:lnTo>
                  <a:pt x="17226" y="1048"/>
                </a:lnTo>
                <a:cubicBezTo>
                  <a:pt x="17348" y="1048"/>
                  <a:pt x="17451" y="1099"/>
                  <a:pt x="17530" y="1206"/>
                </a:cubicBezTo>
                <a:cubicBezTo>
                  <a:pt x="17609" y="1312"/>
                  <a:pt x="17653" y="1436"/>
                  <a:pt x="17653" y="1586"/>
                </a:cubicBezTo>
                <a:lnTo>
                  <a:pt x="17653" y="6383"/>
                </a:lnTo>
                <a:lnTo>
                  <a:pt x="21416" y="10074"/>
                </a:lnTo>
                <a:close/>
                <a:moveTo>
                  <a:pt x="18523" y="11977"/>
                </a:moveTo>
                <a:lnTo>
                  <a:pt x="18523" y="20551"/>
                </a:lnTo>
                <a:cubicBezTo>
                  <a:pt x="18523" y="20854"/>
                  <a:pt x="18441" y="21104"/>
                  <a:pt x="18276" y="21300"/>
                </a:cubicBezTo>
                <a:cubicBezTo>
                  <a:pt x="18110" y="21502"/>
                  <a:pt x="17904" y="21599"/>
                  <a:pt x="17653" y="21599"/>
                </a:cubicBezTo>
                <a:lnTo>
                  <a:pt x="12809" y="21599"/>
                </a:lnTo>
                <a:lnTo>
                  <a:pt x="12809" y="14736"/>
                </a:lnTo>
                <a:lnTo>
                  <a:pt x="8772" y="14736"/>
                </a:lnTo>
                <a:lnTo>
                  <a:pt x="8772" y="21599"/>
                </a:lnTo>
                <a:lnTo>
                  <a:pt x="3928" y="21599"/>
                </a:lnTo>
                <a:cubicBezTo>
                  <a:pt x="3677" y="21599"/>
                  <a:pt x="3468" y="21502"/>
                  <a:pt x="3303" y="21300"/>
                </a:cubicBezTo>
                <a:cubicBezTo>
                  <a:pt x="3140" y="21104"/>
                  <a:pt x="3056" y="20854"/>
                  <a:pt x="3056" y="20551"/>
                </a:cubicBezTo>
                <a:lnTo>
                  <a:pt x="3056" y="11977"/>
                </a:lnTo>
                <a:lnTo>
                  <a:pt x="10788" y="4356"/>
                </a:lnTo>
                <a:lnTo>
                  <a:pt x="18523" y="119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3" name="CustomShape 6"/>
          <p:cNvSpPr/>
          <p:nvPr/>
        </p:nvSpPr>
        <p:spPr>
          <a:xfrm>
            <a:off x="2211480" y="3920400"/>
            <a:ext cx="21270240" cy="942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just">
              <a:lnSpc>
                <a:spcPct val="150000"/>
              </a:lnSpc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Réception de l’information depuis l’interface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Traitement de la question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Formulation des requêtes vers les adaptateurs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Réception des résultats fournis par chaque adaptateur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Affichage des résultats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2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1946785" y="3708966"/>
            <a:ext cx="21270240" cy="942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algn="just">
              <a:lnSpc>
                <a:spcPct val="150000"/>
              </a:lnSpc>
            </a:pPr>
            <a:r>
              <a:rPr lang="fr-FR" sz="60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Réception de la requête du médiateur</a:t>
            </a:r>
          </a:p>
          <a:p>
            <a:pPr algn="just">
              <a:lnSpc>
                <a:spcPct val="150000"/>
              </a:lnSpc>
            </a:pPr>
            <a:r>
              <a:rPr lang="fr-FR" sz="60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Traitement de la requête ( fouille dans la base de donnée ) </a:t>
            </a:r>
          </a:p>
          <a:p>
            <a:pPr algn="just">
              <a:lnSpc>
                <a:spcPct val="150000"/>
              </a:lnSpc>
            </a:pPr>
            <a:r>
              <a:rPr lang="fr-FR" sz="6000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- Renvoi du résultat vers le médiateur</a:t>
            </a:r>
            <a:endParaRPr lang="fr-FR" sz="6000" b="0" strike="noStrike" spc="-1" dirty="0" smtClean="0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endParaRPr lang="fr-FR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CustomShape 1"/>
          <p:cNvSpPr/>
          <p:nvPr/>
        </p:nvSpPr>
        <p:spPr>
          <a:xfrm>
            <a:off x="9839194" y="2742855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CustomShape 2"/>
          <p:cNvSpPr/>
          <p:nvPr/>
        </p:nvSpPr>
        <p:spPr>
          <a:xfrm>
            <a:off x="10146634" y="2986935"/>
            <a:ext cx="3801960" cy="8535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Data Source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03690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2"/>
          <p:cNvSpPr/>
          <p:nvPr/>
        </p:nvSpPr>
        <p:spPr>
          <a:xfrm>
            <a:off x="10007640" y="685800"/>
            <a:ext cx="4371480" cy="6130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0" rIns="90000" bIns="0" anchor="ctr"/>
          <a:lstStyle/>
          <a:p>
            <a:pPr algn="ctr">
              <a:lnSpc>
                <a:spcPct val="100000"/>
              </a:lnSpc>
            </a:pPr>
            <a:r>
              <a:rPr lang="fr-FR" sz="28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OPTSearch</a:t>
            </a:r>
            <a:endParaRPr lang="fr-FR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6"/>
          <p:cNvSpPr/>
          <p:nvPr/>
        </p:nvSpPr>
        <p:spPr>
          <a:xfrm>
            <a:off x="2211480" y="3920400"/>
            <a:ext cx="21270240" cy="942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43720" tIns="122040" rIns="243720" bIns="122040" anchor="ctr"/>
          <a:lstStyle/>
          <a:p>
            <a:pPr marL="857250" indent="-857250" algn="just">
              <a:lnSpc>
                <a:spcPct val="150000"/>
              </a:lnSpc>
              <a:buFontTx/>
              <a:buChar char="-"/>
            </a:pPr>
            <a:r>
              <a:rPr lang="fr-FR" sz="66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Récupération des données avec un </a:t>
            </a:r>
            <a:r>
              <a:rPr lang="fr-FR" sz="6600" b="0" strike="noStrike" spc="-1" dirty="0" err="1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parser</a:t>
            </a:r>
            <a:endParaRPr lang="fr-FR" sz="6600" b="0" strike="noStrike" spc="-1" dirty="0" smtClean="0">
              <a:solidFill>
                <a:srgbClr val="797979"/>
              </a:solidFill>
              <a:uFill>
                <a:solidFill>
                  <a:srgbClr val="FFFFFF"/>
                </a:solidFill>
              </a:uFill>
              <a:latin typeface="Source Sans Pro ExtraLight"/>
            </a:endParaRP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r>
              <a:rPr lang="fr-FR" sz="6600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 </a:t>
            </a:r>
            <a:r>
              <a:rPr lang="fr-FR" sz="6600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Comparaison de la recherche aux différents titres</a:t>
            </a:r>
          </a:p>
          <a:p>
            <a:pPr marL="457200" indent="-457200" algn="just">
              <a:lnSpc>
                <a:spcPct val="150000"/>
              </a:lnSpc>
              <a:buFontTx/>
              <a:buChar char="-"/>
            </a:pPr>
            <a:r>
              <a:rPr lang="fr-FR" sz="6600" b="0" strike="noStrike" spc="-1" dirty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</a:t>
            </a:r>
            <a:r>
              <a:rPr lang="fr-FR" sz="6600" b="0" strike="noStrike" spc="-1" dirty="0" smtClean="0">
                <a:solidFill>
                  <a:srgbClr val="797979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 Renvoi des infos concordantes au médiateur</a:t>
            </a:r>
            <a:endParaRPr lang="fr-FR" sz="29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3"/>
          <p:cNvSpPr/>
          <p:nvPr/>
        </p:nvSpPr>
        <p:spPr>
          <a:xfrm>
            <a:off x="9962280" y="2596318"/>
            <a:ext cx="4416840" cy="1390680"/>
          </a:xfrm>
          <a:prstGeom prst="roundRect">
            <a:avLst>
              <a:gd name="adj" fmla="val 726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CustomShape 4"/>
          <p:cNvSpPr/>
          <p:nvPr/>
        </p:nvSpPr>
        <p:spPr>
          <a:xfrm>
            <a:off x="10413000" y="2840758"/>
            <a:ext cx="3515400" cy="79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82880" tIns="91440" rIns="182880" bIns="91440"/>
          <a:lstStyle/>
          <a:p>
            <a:pPr algn="ctr">
              <a:lnSpc>
                <a:spcPct val="100000"/>
              </a:lnSpc>
            </a:pPr>
            <a:r>
              <a:rPr lang="fr-FR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 ExtraLight"/>
              </a:rPr>
              <a:t>Xml Source	</a:t>
            </a:r>
            <a:endParaRPr lang="fr-FR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651364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bool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2428</TotalTime>
  <Words>292</Words>
  <Application>Microsoft Office PowerPoint</Application>
  <PresentationFormat>Personnalisé</PresentationFormat>
  <Paragraphs>86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12</vt:i4>
      </vt:variant>
    </vt:vector>
  </HeadingPairs>
  <TitlesOfParts>
    <vt:vector size="27" baseType="lpstr">
      <vt:lpstr>Arial</vt:lpstr>
      <vt:lpstr>Calibri</vt:lpstr>
      <vt:lpstr>DejaVu Sans</vt:lpstr>
      <vt:lpstr>Source Sans Pro</vt:lpstr>
      <vt:lpstr>Source Sans Pro ExtraLight</vt:lpstr>
      <vt:lpstr>Source Sans Pro Light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Louis Twelve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Enterprise</dc:title>
  <dc:subject/>
  <dc:creator>Louis Twelve</dc:creator>
  <dc:description/>
  <cp:lastModifiedBy>GAZOUZI</cp:lastModifiedBy>
  <cp:revision>789</cp:revision>
  <dcterms:created xsi:type="dcterms:W3CDTF">2014-11-10T20:05:35Z</dcterms:created>
  <dcterms:modified xsi:type="dcterms:W3CDTF">2017-02-28T08:46:58Z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Louis Twelve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Personnalisé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9</vt:i4>
  </property>
</Properties>
</file>